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70" r:id="rId4"/>
    <p:sldId id="271" r:id="rId5"/>
    <p:sldId id="273" r:id="rId6"/>
    <p:sldId id="259" r:id="rId7"/>
    <p:sldId id="274" r:id="rId8"/>
    <p:sldId id="265" r:id="rId9"/>
    <p:sldId id="264" r:id="rId10"/>
    <p:sldId id="268" r:id="rId11"/>
    <p:sldId id="269"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Best model: Ridge Regression (Tuned)</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0.519</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0–6 days; average ~4 days, early arrivals rare.</a:t>
            </a:r>
          </a:p>
          <a:p>
            <a:endParaRPr lang="en-US" sz="1400" dirty="0">
              <a:solidFill>
                <a:srgbClr val="C7CDD6"/>
              </a:solidFill>
              <a:latin typeface="Inter" pitchFamily="34" charset="0"/>
              <a:ea typeface="Inter" pitchFamily="34" charset="-122"/>
            </a:endParaRP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347853"/>
            <a:ext cx="7726080"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No meaningful relationship — delays spread evenly (-2 to 10 days) across 0–14,000 km.</a:t>
            </a: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Perishable cargo shows highest median delay; Hazardous, Standard, and Fragile are similar.</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1" y="2222330"/>
            <a:ext cx="100274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increases median delay by ~1–2 days compared to normal conditions</a:t>
            </a:r>
            <a:r>
              <a:rPr lang="en-US" sz="1400" dirty="0"/>
              <a:t>.</a:t>
            </a:r>
            <a:endParaRPr lang="en-US" sz="1400" dirty="0">
              <a:effectLst/>
            </a:endParaRP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3"/>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722926" y="725231"/>
            <a:ext cx="3738279" cy="400110"/>
          </a:xfrm>
          <a:prstGeom prst="rect">
            <a:avLst/>
          </a:prstGeom>
          <a:noFill/>
        </p:spPr>
        <p:txBody>
          <a:bodyPr wrap="square">
            <a:spAutoFit/>
          </a:bodyPr>
          <a:lstStyle/>
          <a:p>
            <a:r>
              <a:rPr lang="en-US" sz="2000"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731290" y="1159075"/>
            <a:ext cx="9701700" cy="584775"/>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Strong link between Delay Days and Delayed flag (0.73); weather moderate, distance &amp; congestion very weak</a:t>
            </a:r>
            <a:r>
              <a:rPr lang="en-US" sz="1600" dirty="0"/>
              <a:t>.</a:t>
            </a:r>
            <a:endParaRPr lang="en-US" sz="1600" dirty="0">
              <a:effectLst/>
            </a:endParaRPr>
          </a:p>
        </p:txBody>
      </p:sp>
      <p:sp>
        <p:nvSpPr>
          <p:cNvPr id="11" name="TextBox 10">
            <a:extLst>
              <a:ext uri="{FF2B5EF4-FFF2-40B4-BE49-F238E27FC236}">
                <a16:creationId xmlns:a16="http://schemas.microsoft.com/office/drawing/2014/main" id="{CA4AD73A-9E55-D63E-D10A-D79DEC3E19F0}"/>
              </a:ext>
            </a:extLst>
          </p:cNvPr>
          <p:cNvSpPr txBox="1"/>
          <p:nvPr/>
        </p:nvSpPr>
        <p:spPr>
          <a:xfrm>
            <a:off x="4699000" y="2321058"/>
            <a:ext cx="9701700" cy="1877437"/>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Severe Weather : Median delay is almost the same (~4 days) for normal and severe weather; the two boxes are nearly identical in position, spread, and outliers.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Port Congestion : Delays scatter between 0–10 days across all congestion levels with no visible upward trend or clustering as congestion increases.</a:t>
            </a:r>
          </a:p>
          <a:p>
            <a:endParaRPr lang="en-US" dirty="0"/>
          </a:p>
          <a:p>
            <a:endParaRPr lang="en-US" dirty="0">
              <a:effectLst/>
            </a:endParaRPr>
          </a:p>
        </p:txBody>
      </p:sp>
      <p:sp>
        <p:nvSpPr>
          <p:cNvPr id="12" name="TextBox 11">
            <a:extLst>
              <a:ext uri="{FF2B5EF4-FFF2-40B4-BE49-F238E27FC236}">
                <a16:creationId xmlns:a16="http://schemas.microsoft.com/office/drawing/2014/main" id="{C75BF596-465A-3881-B5A3-0B7F75BF8D2F}"/>
              </a:ext>
            </a:extLst>
          </p:cNvPr>
          <p:cNvSpPr txBox="1"/>
          <p:nvPr/>
        </p:nvSpPr>
        <p:spPr>
          <a:xfrm>
            <a:off x="4722926" y="1914842"/>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pic>
        <p:nvPicPr>
          <p:cNvPr id="4" name="Picture 3">
            <a:extLst>
              <a:ext uri="{FF2B5EF4-FFF2-40B4-BE49-F238E27FC236}">
                <a16:creationId xmlns:a16="http://schemas.microsoft.com/office/drawing/2014/main" id="{82E58590-B65E-D72B-5CF7-7948FCF2CEE3}"/>
              </a:ext>
            </a:extLst>
          </p:cNvPr>
          <p:cNvPicPr>
            <a:picLocks noChangeAspect="1"/>
          </p:cNvPicPr>
          <p:nvPr/>
        </p:nvPicPr>
        <p:blipFill>
          <a:blip r:embed="rId4"/>
          <a:stretch>
            <a:fillRect/>
          </a:stretch>
        </p:blipFill>
        <p:spPr>
          <a:xfrm>
            <a:off x="28971" y="173216"/>
            <a:ext cx="4284000" cy="3658012"/>
          </a:xfrm>
          <a:prstGeom prst="rect">
            <a:avLst/>
          </a:prstGeom>
        </p:spPr>
      </p:pic>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17306"/>
          </a:xfrm>
          <a:prstGeom prst="rect">
            <a:avLst/>
          </a:prstGeom>
          <a:noFill/>
        </p:spPr>
        <p:txBody>
          <a:bodyPr wrap="square">
            <a:spAutoFit/>
          </a:bodyPr>
          <a:lstStyle/>
          <a:p>
            <a:r>
              <a:rPr lang="en-US" dirty="0">
                <a:solidFill>
                  <a:srgbClr val="EFD5FA"/>
                </a:solidFill>
                <a:latin typeface="Instrument Sans Medium" pitchFamily="34" charset="0"/>
              </a:rPr>
              <a:t>Time-Based Features from Planned ETA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ETA Month → Month of planned arrival (1–12) → Captures seasonal patterns (e.g., monsoon, peak shipping months)</a:t>
            </a:r>
          </a:p>
          <a:p>
            <a:r>
              <a:rPr lang="en-US" dirty="0">
                <a:solidFill>
                  <a:srgbClr val="C7CDD6"/>
                </a:solidFill>
                <a:latin typeface="Inter" pitchFamily="34" charset="0"/>
                <a:ea typeface="Inter" pitchFamily="34" charset="-122"/>
              </a:rPr>
              <a:t>ETA Weekday → Day of week (0=Monday … 6=Sunday)</a:t>
            </a:r>
          </a:p>
          <a:p>
            <a:r>
              <a:rPr lang="en-US" dirty="0">
                <a:solidFill>
                  <a:srgbClr val="C7CDD6"/>
                </a:solidFill>
                <a:latin typeface="Inter" pitchFamily="34" charset="0"/>
                <a:ea typeface="Inter" pitchFamily="34" charset="-122"/>
              </a:rPr>
              <a:t>Weekend → Binary flag (1 = Saturday/Sunday) → Weekend ETAs often face reduced staffing/port activity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Operational &amp; Interaction Features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Distance per Day = Distance KM / (ETA Month + 1) → Proxy for planned travel speed → avoids division by zero &amp; captures monthly normalization</a:t>
            </a:r>
          </a:p>
          <a:p>
            <a:r>
              <a:rPr lang="en-US" dirty="0">
                <a:solidFill>
                  <a:srgbClr val="C7CDD6"/>
                </a:solidFill>
                <a:latin typeface="Inter" pitchFamily="34" charset="0"/>
                <a:ea typeface="Inter" pitchFamily="34" charset="-122"/>
              </a:rPr>
              <a:t>Congestion Weather = Port Congestion Level × Weather Index → Interaction term → high congestion + bad weather compounds delays non-linearly</a:t>
            </a:r>
          </a:p>
          <a:p>
            <a:r>
              <a:rPr lang="en-US" dirty="0">
                <a:solidFill>
                  <a:srgbClr val="C7CDD6"/>
                </a:solidFill>
                <a:latin typeface="Inter" pitchFamily="34" charset="0"/>
                <a:ea typeface="Inter" pitchFamily="34" charset="-122"/>
              </a:rPr>
              <a:t>Severe weather = 1 if Weather Index &gt; 7 else 0 → Threshold-based flag → focuses model on truly severe conditions (top ~20–30% of index values)</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Categorical Binning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Distance category → Short / Medium / Long (bins: ≤1000 / 1000–10,000 / &gt;10,000 km) → Simplifies long-tail distance effect &amp; helps tree-based models split effectively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Preprocessing Notes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Missing Carrier Name → filled as 'Unknown'</a:t>
            </a:r>
          </a:p>
          <a:p>
            <a:r>
              <a:rPr lang="en-US" dirty="0">
                <a:solidFill>
                  <a:srgbClr val="C7CDD6"/>
                </a:solidFill>
                <a:latin typeface="Inter" pitchFamily="34" charset="0"/>
                <a:ea typeface="Inter" pitchFamily="34" charset="-122"/>
              </a:rPr>
              <a:t>Missing Port Congestion Level → imputed with median</a:t>
            </a:r>
          </a:p>
          <a:p>
            <a:r>
              <a:rPr lang="en-US" dirty="0">
                <a:solidFill>
                  <a:srgbClr val="C7CDD6"/>
                </a:solidFill>
                <a:latin typeface="Inter" pitchFamily="34" charset="0"/>
                <a:ea typeface="Inter" pitchFamily="34" charset="-122"/>
              </a:rPr>
              <a:t>One-hot encoding applied to categorical columns (Origin Region, Carrier Name, Cargo Type,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57118"/>
            <a:ext cx="2187535" cy="426244"/>
          </a:xfrm>
          <a:prstGeom prst="roundRect">
            <a:avLst>
              <a:gd name="adj" fmla="val 6386"/>
            </a:avLst>
          </a:prstGeom>
          <a:solidFill>
            <a:srgbClr val="4A0303"/>
          </a:solidFill>
          <a:ln/>
        </p:spPr>
      </p:sp>
      <p:sp>
        <p:nvSpPr>
          <p:cNvPr id="3" name="Text 1"/>
          <p:cNvSpPr/>
          <p:nvPr/>
        </p:nvSpPr>
        <p:spPr>
          <a:xfrm>
            <a:off x="929878" y="825103"/>
            <a:ext cx="1915358" cy="290274"/>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MODEL COMPARISON</a:t>
            </a:r>
            <a:endParaRPr lang="en-US" sz="1400" dirty="0"/>
          </a:p>
        </p:txBody>
      </p:sp>
      <p:sp>
        <p:nvSpPr>
          <p:cNvPr id="4" name="Text 2"/>
          <p:cNvSpPr/>
          <p:nvPr/>
        </p:nvSpPr>
        <p:spPr>
          <a:xfrm>
            <a:off x="793790" y="1274088"/>
            <a:ext cx="577810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Six Algorithms Tested</a:t>
            </a:r>
            <a:endParaRPr lang="en-US" sz="4450" dirty="0"/>
          </a:p>
        </p:txBody>
      </p:sp>
      <p:pic>
        <p:nvPicPr>
          <p:cNvPr id="5" name="Image 0" descr="preencoded.png"/>
          <p:cNvPicPr>
            <a:picLocks noChangeAspect="1"/>
          </p:cNvPicPr>
          <p:nvPr/>
        </p:nvPicPr>
        <p:blipFill>
          <a:blip r:embed="rId3"/>
          <a:stretch>
            <a:fillRect/>
          </a:stretch>
        </p:blipFill>
        <p:spPr>
          <a:xfrm>
            <a:off x="793790" y="2578179"/>
            <a:ext cx="8284131" cy="4639032"/>
          </a:xfrm>
          <a:prstGeom prst="rect">
            <a:avLst/>
          </a:prstGeom>
        </p:spPr>
      </p:pic>
      <p:sp>
        <p:nvSpPr>
          <p:cNvPr id="6" name="Text 3"/>
          <p:cNvSpPr/>
          <p:nvPr/>
        </p:nvSpPr>
        <p:spPr>
          <a:xfrm>
            <a:off x="9638943" y="3246239"/>
            <a:ext cx="306895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Performance Summary</a:t>
            </a:r>
            <a:endParaRPr lang="en-US" sz="2200" dirty="0"/>
          </a:p>
        </p:txBody>
      </p:sp>
      <p:sp>
        <p:nvSpPr>
          <p:cNvPr id="7" name="Text 4"/>
          <p:cNvSpPr/>
          <p:nvPr/>
        </p:nvSpPr>
        <p:spPr>
          <a:xfrm>
            <a:off x="9638943" y="3827383"/>
            <a:ext cx="4205168" cy="1451610"/>
          </a:xfrm>
          <a:prstGeom prst="rect">
            <a:avLst/>
          </a:prstGeom>
          <a:noFill/>
          <a:ln/>
        </p:spPr>
        <p:txBody>
          <a:bodyPr wrap="square" lIns="0" tIns="0" rIns="0" bIns="0" rtlCol="0" anchor="t"/>
          <a:lstStyle/>
          <a:p>
            <a:pPr marL="0" indent="0" algn="l">
              <a:lnSpc>
                <a:spcPts val="2850"/>
              </a:lnSpc>
              <a:buNone/>
            </a:pPr>
            <a:r>
              <a:rPr lang="en-US" sz="1750" b="1" dirty="0">
                <a:solidFill>
                  <a:srgbClr val="C7CDD6"/>
                </a:solidFill>
                <a:latin typeface="Inter" pitchFamily="34" charset="0"/>
                <a:ea typeface="Inter" pitchFamily="34" charset="-122"/>
                <a:cs typeface="Inter" pitchFamily="34" charset="-120"/>
              </a:rPr>
              <a:t>Ridge Regression</a:t>
            </a:r>
            <a:r>
              <a:rPr lang="en-US" sz="1750" dirty="0">
                <a:solidFill>
                  <a:srgbClr val="C7CDD6"/>
                </a:solidFill>
                <a:latin typeface="Inter" pitchFamily="34" charset="0"/>
                <a:ea typeface="Inter" pitchFamily="34" charset="-122"/>
                <a:cs typeface="Inter" pitchFamily="34" charset="-120"/>
              </a:rPr>
              <a:t> achieved the best R² (0.5194) and lowest MAE (2.12 days), making it the optimal choice for production deployment.</a:t>
            </a:r>
            <a:endParaRPr lang="en-US" sz="1750" dirty="0"/>
          </a:p>
        </p:txBody>
      </p:sp>
      <p:sp>
        <p:nvSpPr>
          <p:cNvPr id="8" name="Text 5"/>
          <p:cNvSpPr/>
          <p:nvPr/>
        </p:nvSpPr>
        <p:spPr>
          <a:xfrm>
            <a:off x="9638943" y="5483066"/>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Tuned XGBoost came close at R²=0.516, offering strong performance with interpretability via SHAP values.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419995"/>
            <a:ext cx="5649238" cy="5760000"/>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8981175" y="2421472"/>
            <a:ext cx="5649225" cy="57600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1792610" y="959970"/>
            <a:ext cx="11045180" cy="646331"/>
          </a:xfrm>
          <a:prstGeom prst="rect">
            <a:avLst/>
          </a:prstGeom>
          <a:noFill/>
        </p:spPr>
        <p:txBody>
          <a:bodyPr wrap="square">
            <a:spAutoFit/>
          </a:bodyPr>
          <a:lstStyle/>
          <a:p>
            <a:r>
              <a:rPr lang="en-US" dirty="0">
                <a:solidFill>
                  <a:srgbClr val="C7CDD6"/>
                </a:solidFill>
                <a:latin typeface="Inter" pitchFamily="34" charset="0"/>
                <a:ea typeface="Inter" pitchFamily="34" charset="-122"/>
              </a:rPr>
              <a:t> XG Boost predictions align tightly with actuals; Ridge shows more scatter, especially on extremes.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Ridge</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9423102" y="2526208"/>
            <a:ext cx="4726035"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632975"/>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7667369" y="1194871"/>
            <a:ext cx="6963031" cy="1138773"/>
          </a:xfrm>
          <a:prstGeom prst="rect">
            <a:avLst/>
          </a:prstGeom>
          <a:noFill/>
        </p:spPr>
        <p:txBody>
          <a:bodyPr wrap="square">
            <a:spAutoFit/>
          </a:bodyPr>
          <a:lstStyle/>
          <a:p>
            <a:pPr>
              <a:buNone/>
            </a:pPr>
            <a:r>
              <a:rPr lang="en-US" dirty="0">
                <a:solidFill>
                  <a:srgbClr val="EFD5FA"/>
                </a:solidFill>
                <a:latin typeface="Instrument Sans Medium" pitchFamily="34" charset="0"/>
              </a:rPr>
              <a:t>Tuned XG Boost</a:t>
            </a:r>
          </a:p>
          <a:p>
            <a:pPr>
              <a:buFont typeface="Arial" panose="020B0604020202020204" pitchFamily="34" charset="0"/>
              <a:buChar char="•"/>
            </a:pPr>
            <a:r>
              <a:rPr lang="en-US" sz="1600" dirty="0">
                <a:solidFill>
                  <a:srgbClr val="C7CDD6"/>
                </a:solidFill>
                <a:latin typeface="Inter" pitchFamily="34" charset="0"/>
                <a:ea typeface="Inter" pitchFamily="34" charset="-122"/>
              </a:rPr>
              <a:t>XG Boost identifies complex, non-linear delay drivers, especially weather–congestion interactions, making it ideal for operational risk prediction.</a:t>
            </a:r>
          </a:p>
        </p:txBody>
      </p:sp>
      <p:sp>
        <p:nvSpPr>
          <p:cNvPr id="15" name="TextBox 14">
            <a:extLst>
              <a:ext uri="{FF2B5EF4-FFF2-40B4-BE49-F238E27FC236}">
                <a16:creationId xmlns:a16="http://schemas.microsoft.com/office/drawing/2014/main" id="{A8BEE728-7DBE-4B8E-B942-2AA3CF0BBBCA}"/>
              </a:ext>
            </a:extLst>
          </p:cNvPr>
          <p:cNvSpPr txBox="1"/>
          <p:nvPr/>
        </p:nvSpPr>
        <p:spPr>
          <a:xfrm>
            <a:off x="168438" y="1174778"/>
            <a:ext cx="6668502" cy="861774"/>
          </a:xfrm>
          <a:prstGeom prst="rect">
            <a:avLst/>
          </a:prstGeom>
          <a:noFill/>
        </p:spPr>
        <p:txBody>
          <a:bodyPr wrap="square">
            <a:spAutoFit/>
          </a:bodyPr>
          <a:lstStyle/>
          <a:p>
            <a:pPr>
              <a:buNone/>
            </a:pPr>
            <a:r>
              <a:rPr lang="en-US" dirty="0">
                <a:solidFill>
                  <a:srgbClr val="EFD5FA"/>
                </a:solidFill>
                <a:latin typeface="Instrument Sans Medium" pitchFamily="34" charset="0"/>
              </a:rPr>
              <a:t>Tuned Ridge :</a:t>
            </a:r>
          </a:p>
          <a:p>
            <a:pPr>
              <a:buFont typeface="Arial" panose="020B0604020202020204" pitchFamily="34" charset="0"/>
              <a:buChar char="•"/>
            </a:pPr>
            <a:r>
              <a:rPr lang="en-US" sz="1600" dirty="0">
                <a:solidFill>
                  <a:srgbClr val="C7CDD6"/>
                </a:solidFill>
                <a:latin typeface="Inter" pitchFamily="34" charset="0"/>
                <a:ea typeface="Inter" pitchFamily="34" charset="-122"/>
              </a:rPr>
              <a:t>Ridge provides a stable and interpretable baseline, explaining delays through linear trends rather than complex interactions.</a:t>
            </a:r>
          </a:p>
        </p:txBody>
      </p:sp>
      <p:pic>
        <p:nvPicPr>
          <p:cNvPr id="4" name="Picture 3">
            <a:extLst>
              <a:ext uri="{FF2B5EF4-FFF2-40B4-BE49-F238E27FC236}">
                <a16:creationId xmlns:a16="http://schemas.microsoft.com/office/drawing/2014/main" id="{971694FC-CB1A-E6F6-E7FA-DD90FA74EAF4}"/>
              </a:ext>
            </a:extLst>
          </p:cNvPr>
          <p:cNvPicPr>
            <a:picLocks noChangeAspect="1"/>
          </p:cNvPicPr>
          <p:nvPr/>
        </p:nvPicPr>
        <p:blipFill>
          <a:blip r:embed="rId4"/>
          <a:stretch>
            <a:fillRect/>
          </a:stretch>
        </p:blipFill>
        <p:spPr>
          <a:xfrm>
            <a:off x="132342" y="2385743"/>
            <a:ext cx="4726034" cy="565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1048</TotalTime>
  <Words>872</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vt: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50</cp:revision>
  <dcterms:created xsi:type="dcterms:W3CDTF">2026-02-08T08:44:24Z</dcterms:created>
  <dcterms:modified xsi:type="dcterms:W3CDTF">2026-02-15T14:48:04Z</dcterms:modified>
</cp:coreProperties>
</file>